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687" r:id="rId2"/>
    <p:sldMasterId id="2147483701" r:id="rId3"/>
  </p:sldMasterIdLst>
  <p:notesMasterIdLst>
    <p:notesMasterId r:id="rId17"/>
  </p:notesMasterIdLst>
  <p:sldIdLst>
    <p:sldId id="256" r:id="rId4"/>
    <p:sldId id="490" r:id="rId5"/>
    <p:sldId id="481" r:id="rId6"/>
    <p:sldId id="486" r:id="rId7"/>
    <p:sldId id="491" r:id="rId8"/>
    <p:sldId id="494" r:id="rId9"/>
    <p:sldId id="495" r:id="rId10"/>
    <p:sldId id="496" r:id="rId11"/>
    <p:sldId id="493" r:id="rId12"/>
    <p:sldId id="483" r:id="rId13"/>
    <p:sldId id="492" r:id="rId14"/>
    <p:sldId id="438" r:id="rId15"/>
    <p:sldId id="440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09F"/>
    <a:srgbClr val="007CAF"/>
    <a:srgbClr val="A7BFDD"/>
    <a:srgbClr val="A4BDDC"/>
    <a:srgbClr val="AAC2DE"/>
    <a:srgbClr val="A1BBDB"/>
    <a:srgbClr val="669900"/>
    <a:srgbClr val="CCCEDD"/>
    <a:srgbClr val="E7E8E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1" autoAdjust="0"/>
    <p:restoredTop sz="82155" autoAdjust="0"/>
  </p:normalViewPr>
  <p:slideViewPr>
    <p:cSldViewPr snapToGrid="0">
      <p:cViewPr varScale="1">
        <p:scale>
          <a:sx n="127" d="100"/>
          <a:sy n="127" d="100"/>
        </p:scale>
        <p:origin x="-116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19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A6968-9337-4171-BC3A-9F33EB3232F5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6AF0B-21B9-480F-A6D2-E54975CA2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78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6AF0B-21B9-480F-A6D2-E54975CA27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41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88100" y="3770313"/>
            <a:ext cx="8580328" cy="4445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8100" y="4271963"/>
            <a:ext cx="8592854" cy="3873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431" y="4742598"/>
            <a:ext cx="349782" cy="167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061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F4FE86F-73FD-4EEB-8D5F-9243F8FD3AD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55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56575" y="205979"/>
            <a:ext cx="8530225" cy="44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53" y="4742598"/>
            <a:ext cx="416780" cy="168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061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F4FE86F-73FD-4EEB-8D5F-9243F8FD3AD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21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0312" y="1087416"/>
            <a:ext cx="8736904" cy="3394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53" y="4742598"/>
            <a:ext cx="416780" cy="168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061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F4FE86F-73FD-4EEB-8D5F-9243F8FD3AD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2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2838" y="1087416"/>
            <a:ext cx="4221272" cy="3394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36718" y="1102030"/>
            <a:ext cx="4221272" cy="3394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53" y="4742598"/>
            <a:ext cx="416780" cy="168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061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F4FE86F-73FD-4EEB-8D5F-9243F8FD3AD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47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466421" y="915297"/>
            <a:ext cx="6207983" cy="3672008"/>
            <a:chOff x="1516936" y="926650"/>
            <a:chExt cx="6207983" cy="3672008"/>
          </a:xfrm>
        </p:grpSpPr>
        <p:grpSp>
          <p:nvGrpSpPr>
            <p:cNvPr id="5" name="Group 4"/>
            <p:cNvGrpSpPr/>
            <p:nvPr/>
          </p:nvGrpSpPr>
          <p:grpSpPr>
            <a:xfrm>
              <a:off x="1516936" y="938185"/>
              <a:ext cx="6207983" cy="3660473"/>
              <a:chOff x="1055493" y="1135816"/>
              <a:chExt cx="6128479" cy="3660473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609513" y="1135816"/>
                <a:ext cx="0" cy="3660473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4054601" y="1135816"/>
                <a:ext cx="0" cy="183023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5777646" y="2953257"/>
                <a:ext cx="0" cy="1843032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055493" y="2971253"/>
                <a:ext cx="6128479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/>
            <p:cNvSpPr/>
            <p:nvPr/>
          </p:nvSpPr>
          <p:spPr>
            <a:xfrm>
              <a:off x="1516937" y="926650"/>
              <a:ext cx="6197508" cy="3660655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1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466850" y="915988"/>
            <a:ext cx="1573213" cy="1846262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4503738" y="915988"/>
            <a:ext cx="3160712" cy="1846262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13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466850" y="2762250"/>
            <a:ext cx="1573213" cy="18129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3040063" y="915988"/>
            <a:ext cx="1463675" cy="1846262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3040063" y="2762250"/>
            <a:ext cx="3209925" cy="18129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6249988" y="2762250"/>
            <a:ext cx="1423987" cy="18129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53" y="4742598"/>
            <a:ext cx="416780" cy="168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061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F4FE86F-73FD-4EEB-8D5F-9243F8FD3AD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85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977020" y="855530"/>
            <a:ext cx="2202845" cy="3737060"/>
            <a:chOff x="2355073" y="855530"/>
            <a:chExt cx="2202845" cy="3737060"/>
          </a:xfrm>
        </p:grpSpPr>
        <p:grpSp>
          <p:nvGrpSpPr>
            <p:cNvPr id="5" name="Group 4"/>
            <p:cNvGrpSpPr/>
            <p:nvPr/>
          </p:nvGrpSpPr>
          <p:grpSpPr>
            <a:xfrm>
              <a:off x="2355073" y="855530"/>
              <a:ext cx="2202845" cy="3737060"/>
              <a:chOff x="1516937" y="926650"/>
              <a:chExt cx="2202845" cy="367720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521390" y="943385"/>
                <a:ext cx="2198392" cy="3660473"/>
                <a:chOff x="1059890" y="1141016"/>
                <a:chExt cx="2170243" cy="3660473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2136342" y="1141016"/>
                  <a:ext cx="0" cy="3660473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flipV="1">
                  <a:off x="1059890" y="3916332"/>
                  <a:ext cx="1097337" cy="1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120082" y="2905483"/>
                  <a:ext cx="1110051" cy="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Rectangle 7"/>
              <p:cNvSpPr/>
              <p:nvPr/>
            </p:nvSpPr>
            <p:spPr>
              <a:xfrm>
                <a:off x="1516937" y="926650"/>
                <a:ext cx="2202845" cy="3660655"/>
              </a:xfrm>
              <a:prstGeom prst="rect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V="1">
              <a:off x="2372405" y="1794538"/>
              <a:ext cx="2172640" cy="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3849433" y="1110756"/>
            <a:ext cx="5061302" cy="339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268288" indent="-268288"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268288" indent="-268288"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268288" indent="-268288"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268288" indent="-268288"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976313" y="855663"/>
            <a:ext cx="1101725" cy="93821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2081213" y="855530"/>
            <a:ext cx="1098550" cy="93834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976313" y="1793875"/>
            <a:ext cx="1101725" cy="18986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6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2080517" y="2665412"/>
            <a:ext cx="1099348" cy="192717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976313" y="3692525"/>
            <a:ext cx="1102129" cy="90011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8" name="Picture Placeholder 31"/>
          <p:cNvSpPr>
            <a:spLocks noGrp="1"/>
          </p:cNvSpPr>
          <p:nvPr>
            <p:ph type="pic" sz="quarter" idx="17"/>
          </p:nvPr>
        </p:nvSpPr>
        <p:spPr>
          <a:xfrm>
            <a:off x="2081213" y="1793875"/>
            <a:ext cx="1098550" cy="87153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53" y="4742598"/>
            <a:ext cx="416780" cy="168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061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F4FE86F-73FD-4EEB-8D5F-9243F8FD3AD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8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Contact details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12" y="1495596"/>
            <a:ext cx="2070709" cy="2070709"/>
          </a:xfrm>
          <a:prstGeom prst="rect">
            <a:avLst/>
          </a:prstGeom>
        </p:spPr>
      </p:pic>
      <p:sp>
        <p:nvSpPr>
          <p:cNvPr id="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852536" y="1428164"/>
            <a:ext cx="3349929" cy="3505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860887" y="1922039"/>
            <a:ext cx="3349929" cy="3505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96219" y="2415914"/>
            <a:ext cx="3020859" cy="3505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buNone/>
              <a:tabLst>
                <a:tab pos="444500" algn="l"/>
              </a:tabLst>
              <a:defRPr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202482" y="2909789"/>
            <a:ext cx="3016684" cy="3505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buNone/>
              <a:tabLst>
                <a:tab pos="444500" algn="l"/>
              </a:tabLst>
              <a:defRPr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m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202482" y="3403663"/>
            <a:ext cx="2999981" cy="3505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buNone/>
              <a:tabLst>
                <a:tab pos="444500" algn="l"/>
              </a:tabLst>
              <a:defRPr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83068" y="2379945"/>
            <a:ext cx="313151" cy="3757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endParaRPr lang="en-GB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887244" y="2870548"/>
            <a:ext cx="313151" cy="3757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endParaRPr lang="en-GB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887244" y="3367413"/>
            <a:ext cx="313151" cy="3757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53" y="4742598"/>
            <a:ext cx="416780" cy="168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061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F4FE86F-73FD-4EEB-8D5F-9243F8FD3AD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17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49E3875-A548-42AB-8667-E64627C1D8DC}" type="datetimeFigureOut">
              <a:rPr lang="en-GB">
                <a:solidFill>
                  <a:prstClr val="black"/>
                </a:solidFill>
              </a:rPr>
              <a:pPr/>
              <a:t>13/11/2017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F3C2FE5-F850-4C85-BBA1-9B09524C4576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6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53" y="4742598"/>
            <a:ext cx="416780" cy="168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061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F4FE86F-73FD-4EEB-8D5F-9243F8FD3AD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68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4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82880" y="4589069"/>
            <a:ext cx="8741576" cy="468491"/>
            <a:chOff x="182880" y="4589069"/>
            <a:chExt cx="8741576" cy="468491"/>
          </a:xfrm>
        </p:grpSpPr>
        <p:sp>
          <p:nvSpPr>
            <p:cNvPr id="26" name="Rounded Rectangle 25"/>
            <p:cNvSpPr/>
            <p:nvPr/>
          </p:nvSpPr>
          <p:spPr>
            <a:xfrm>
              <a:off x="182880" y="4735878"/>
              <a:ext cx="8690776" cy="184942"/>
            </a:xfrm>
            <a:prstGeom prst="roundRect">
              <a:avLst>
                <a:gd name="adj" fmla="val 50000"/>
              </a:avLst>
            </a:prstGeom>
            <a:solidFill>
              <a:srgbClr val="0610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5368" y="4705376"/>
              <a:ext cx="49377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8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Trust   |   Efficiency   |   Quality   |   Expertise   |   Can do</a:t>
              </a:r>
            </a:p>
          </p:txBody>
        </p:sp>
        <p:pic>
          <p:nvPicPr>
            <p:cNvPr id="28" name="Picture 2" descr="M:\STELLA\ADOBE CC Projects\Logos\G's Corporate Logo MASTERS\Master files\RGB\G's RG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5965" y="4589069"/>
              <a:ext cx="468491" cy="468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Oval 28"/>
            <p:cNvSpPr/>
            <p:nvPr/>
          </p:nvSpPr>
          <p:spPr>
            <a:xfrm>
              <a:off x="192127" y="4743668"/>
              <a:ext cx="178435" cy="16781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610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>
                <a:solidFill>
                  <a:srgbClr val="061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431" y="4742598"/>
            <a:ext cx="349782" cy="167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061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F4FE86F-73FD-4EEB-8D5F-9243F8FD3AD6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4A08DAC-9431-441A-9E62-3E83CC50DBF9}"/>
              </a:ext>
            </a:extLst>
          </p:cNvPr>
          <p:cNvGrpSpPr/>
          <p:nvPr userDrawn="1"/>
        </p:nvGrpSpPr>
        <p:grpSpPr>
          <a:xfrm>
            <a:off x="279854" y="385753"/>
            <a:ext cx="8567328" cy="3210220"/>
            <a:chOff x="279854" y="385753"/>
            <a:chExt cx="8567328" cy="321022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55DFA640-EDA5-492D-A0EB-83A86DD7D8C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0" t="232" r="24566" b="2256"/>
            <a:stretch/>
          </p:blipFill>
          <p:spPr>
            <a:xfrm>
              <a:off x="7858090" y="385753"/>
              <a:ext cx="989092" cy="984671"/>
            </a:xfrm>
            <a:prstGeom prst="rect">
              <a:avLst/>
            </a:prstGeom>
          </p:spPr>
        </p:pic>
        <p:pic>
          <p:nvPicPr>
            <p:cNvPr id="25" name="Picture 3" descr="C:\Users\laughs01\Pictures\onions for JBS.jpg">
              <a:extLst>
                <a:ext uri="{FF2B5EF4-FFF2-40B4-BE49-F238E27FC236}">
                  <a16:creationId xmlns:a16="http://schemas.microsoft.com/office/drawing/2014/main" xmlns="" id="{C24CB017-9A5B-4369-BD5D-3A0B84EDEBE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0" r="3404"/>
            <a:stretch/>
          </p:blipFill>
          <p:spPr bwMode="auto">
            <a:xfrm>
              <a:off x="4631365" y="397087"/>
              <a:ext cx="2062202" cy="2087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 userDrawn="1"/>
          </p:nvGrpSpPr>
          <p:grpSpPr>
            <a:xfrm>
              <a:off x="279854" y="388092"/>
              <a:ext cx="8567328" cy="3207881"/>
              <a:chOff x="279854" y="388092"/>
              <a:chExt cx="8567328" cy="3207881"/>
            </a:xfrm>
          </p:grpSpPr>
          <p:pic>
            <p:nvPicPr>
              <p:cNvPr id="22" name="Picture 5" descr="M:\SHARED ASSETS\MARKETING MEDIA\Pictures\Crops\Baby Leaf\Product Shots\shutterstock_93106219.jpg"/>
              <p:cNvPicPr>
                <a:picLocks noChangeAspect="1" noChangeArrowheads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661" r="39576" b="4867"/>
              <a:stretch/>
            </p:blipFill>
            <p:spPr bwMode="auto">
              <a:xfrm>
                <a:off x="1365222" y="2602101"/>
                <a:ext cx="990470" cy="993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279854" y="388092"/>
                <a:ext cx="8567328" cy="3207880"/>
                <a:chOff x="279854" y="1328259"/>
                <a:chExt cx="8567328" cy="3207880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2443705" y="2397584"/>
                  <a:ext cx="2090644" cy="2138555"/>
                </a:xfrm>
                <a:prstGeom prst="rect">
                  <a:avLst/>
                </a:prstGeom>
                <a:gradFill flip="none" rotWithShape="1">
                  <a:gsLst>
                    <a:gs pos="67505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80000">
                      <a:schemeClr val="bg1">
                        <a:lumMod val="75000"/>
                      </a:schemeClr>
                    </a:gs>
                    <a:gs pos="18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781426" y="2413458"/>
                  <a:ext cx="2065756" cy="2106779"/>
                </a:xfrm>
                <a:prstGeom prst="rect">
                  <a:avLst/>
                </a:prstGeom>
                <a:ln w="28575">
                  <a:noFill/>
                </a:ln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2807"/>
                <a:stretch/>
              </p:blipFill>
              <p:spPr>
                <a:xfrm>
                  <a:off x="2443550" y="1342389"/>
                  <a:ext cx="1000146" cy="988403"/>
                </a:xfrm>
                <a:prstGeom prst="rect">
                  <a:avLst/>
                </a:prstGeom>
                <a:ln w="28575">
                  <a:noFill/>
                </a:ln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2"/>
                <a:stretch/>
              </p:blipFill>
              <p:spPr>
                <a:xfrm>
                  <a:off x="279854" y="3542266"/>
                  <a:ext cx="989607" cy="977971"/>
                </a:xfrm>
                <a:prstGeom prst="rect">
                  <a:avLst/>
                </a:prstGeom>
                <a:ln w="28575">
                  <a:noFill/>
                </a:ln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781425" y="1328259"/>
                  <a:ext cx="989608" cy="985281"/>
                </a:xfrm>
                <a:prstGeom prst="rect">
                  <a:avLst/>
                </a:prstGeom>
                <a:ln w="28575">
                  <a:noFill/>
                </a:ln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702707" y="3526364"/>
                  <a:ext cx="991662" cy="993873"/>
                </a:xfrm>
                <a:prstGeom prst="rect">
                  <a:avLst/>
                </a:prstGeom>
                <a:ln w="28575">
                  <a:noFill/>
                </a:ln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632168" y="3526365"/>
                  <a:ext cx="994170" cy="993872"/>
                </a:xfrm>
                <a:prstGeom prst="rect">
                  <a:avLst/>
                </a:prstGeom>
                <a:ln w="28575">
                  <a:noFill/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95546" y="1337254"/>
                  <a:ext cx="2060146" cy="2120660"/>
                </a:xfrm>
                <a:prstGeom prst="rect">
                  <a:avLst/>
                </a:prstGeom>
                <a:ln w="28575">
                  <a:noFill/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5435" y="2437312"/>
                  <a:ext cx="1987044" cy="2046999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23" name="Picture 3" descr="M:\SHARED ASSETS\MARKETING MEDIA\Pictures\Crops\Beetroot\Product Shots\020310_Beetroot-Packshot.jpg"/>
              <p:cNvPicPr>
                <a:picLocks noChangeAspect="1" noChangeArrowheads="1"/>
              </p:cNvPicPr>
              <p:nvPr userDrawn="1"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845" t="9660" r="845" b="23923"/>
              <a:stretch/>
            </p:blipFill>
            <p:spPr bwMode="auto">
              <a:xfrm>
                <a:off x="3531555" y="400170"/>
                <a:ext cx="994394" cy="9904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66545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0"/>
        </a:spcBef>
        <a:buFont typeface="Arial" panose="020B0604020202020204" pitchFamily="34" charset="0"/>
        <a:buNone/>
        <a:defRPr lang="en-US" sz="3200" b="1" kern="1200" dirty="0" smtClean="0">
          <a:solidFill>
            <a:srgbClr val="06109F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182880" y="4575689"/>
            <a:ext cx="8755861" cy="495966"/>
            <a:chOff x="182880" y="4575689"/>
            <a:chExt cx="8755861" cy="495966"/>
          </a:xfrm>
        </p:grpSpPr>
        <p:grpSp>
          <p:nvGrpSpPr>
            <p:cNvPr id="11" name="Group 10"/>
            <p:cNvGrpSpPr/>
            <p:nvPr/>
          </p:nvGrpSpPr>
          <p:grpSpPr>
            <a:xfrm>
              <a:off x="182880" y="4705376"/>
              <a:ext cx="8690776" cy="215444"/>
              <a:chOff x="182880" y="4705376"/>
              <a:chExt cx="8690776" cy="215444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182880" y="4735878"/>
                <a:ext cx="8690776" cy="184942"/>
              </a:xfrm>
              <a:prstGeom prst="roundRect">
                <a:avLst>
                  <a:gd name="adj" fmla="val 50000"/>
                </a:avLst>
              </a:prstGeom>
              <a:solidFill>
                <a:srgbClr val="0610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425368" y="4705376"/>
                <a:ext cx="493776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800" dirty="0" smtClean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Trust   |   Efficiency   |   Quality   |   Expertise   |   Can do</a:t>
                </a:r>
                <a:endParaRPr lang="en-GB" sz="8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92127" y="4743668"/>
                <a:ext cx="178435" cy="1678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610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dirty="0">
                  <a:solidFill>
                    <a:srgbClr val="06109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pic>
          <p:nvPicPr>
            <p:cNvPr id="18" name="Picture 2" descr="M:\STELLA\ADOBE CC Projects\Logos\G's Corporate Logo MASTERS\Master files\RGB\G's RGB 72dpi.pn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6292" y="4575689"/>
              <a:ext cx="492449" cy="495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575" y="205979"/>
            <a:ext cx="8530225" cy="44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41412" y="649467"/>
            <a:ext cx="86322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53" y="4742598"/>
            <a:ext cx="416780" cy="168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061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F4FE86F-73FD-4EEB-8D5F-9243F8FD3AD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43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9" r:id="rId2"/>
    <p:sldLayoutId id="2147483700" r:id="rId3"/>
    <p:sldLayoutId id="2147483691" r:id="rId4"/>
    <p:sldLayoutId id="2147483692" r:id="rId5"/>
    <p:sldLayoutId id="2147483699" r:id="rId6"/>
    <p:sldLayoutId id="2147483703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rgbClr val="06109F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53" y="4742598"/>
            <a:ext cx="416780" cy="168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061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F4FE86F-73FD-4EEB-8D5F-9243F8FD3AD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59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rgbClr val="06109F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amona.both@gs-fresh.com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Phillip.neal@gs-fresh.com" TargetMode="External"/><Relationship Id="rId4" Type="http://schemas.openxmlformats.org/officeDocument/2006/relationships/hyperlink" Target="mailto:Jpetar.kabasakalov@gs-fresh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Salads Harvesting Services Ltd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Welcome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31" y="4742598"/>
            <a:ext cx="349782" cy="167811"/>
          </a:xfrm>
        </p:spPr>
        <p:txBody>
          <a:bodyPr/>
          <a:lstStyle/>
          <a:p>
            <a:fld id="{2F4FE86F-73FD-4EEB-8D5F-9243F8FD3AD6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4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863" y="3958"/>
            <a:ext cx="7182134" cy="742769"/>
          </a:xfrm>
        </p:spPr>
        <p:txBody>
          <a:bodyPr/>
          <a:lstStyle/>
          <a:p>
            <a:r>
              <a:rPr lang="en-GB" sz="2000" dirty="0" smtClean="0"/>
              <a:t>Hasse Workshop stock control system</a:t>
            </a:r>
            <a:endParaRPr lang="en-GB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125083" y="55418"/>
            <a:ext cx="1900450" cy="49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/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5739">
            <a:off x="6146866" y="1531250"/>
            <a:ext cx="1993845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9" name="Picture 5" descr="C:\Users\kabasp01\Desktop\IMG_0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208" y="-18516883"/>
            <a:ext cx="3600000" cy="480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abasp01\Desktop\IMG_02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0003">
            <a:off x="7460149" y="439459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abasp01\Desktop\IMG_02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1590">
            <a:off x="6317277" y="3224549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abasp01\Desktop\IMG_02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900" y="2027285"/>
            <a:ext cx="1267944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7481">
            <a:off x="6663012" y="1398935"/>
            <a:ext cx="1963635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2" name="Picture 8" descr="C:\Users\kabasp01\Desktop\IMG_02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3404">
            <a:off x="7433835" y="3179285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53" y="4742598"/>
            <a:ext cx="416780" cy="16888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fld id="{2F4FE86F-73FD-4EEB-8D5F-9243F8FD3AD6}" type="slidenum">
              <a:rPr lang="en-GB" sz="750">
                <a:solidFill>
                  <a:srgbClr val="061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10</a:t>
            </a:fld>
            <a:endParaRPr lang="en-GB" sz="750" dirty="0">
              <a:solidFill>
                <a:srgbClr val="06109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50312" y="1087416"/>
            <a:ext cx="5861386" cy="339447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 smtClean="0"/>
          </a:p>
          <a:p>
            <a:r>
              <a:rPr lang="en-GB" sz="1600" dirty="0" smtClean="0"/>
              <a:t>G’s is committed to equality and encouraging </a:t>
            </a:r>
            <a:br>
              <a:rPr lang="en-GB" sz="1600" dirty="0" smtClean="0"/>
            </a:br>
            <a:r>
              <a:rPr lang="en-GB" sz="1600" dirty="0" smtClean="0"/>
              <a:t>diversity amongst our workforce </a:t>
            </a:r>
          </a:p>
          <a:p>
            <a:endParaRPr lang="en-GB" sz="1600" dirty="0" smtClean="0"/>
          </a:p>
          <a:p>
            <a:r>
              <a:rPr lang="en-GB" sz="1600" dirty="0" smtClean="0"/>
              <a:t>Our aim is that our workforce will be truly representative of all sections of society and </a:t>
            </a:r>
            <a:br>
              <a:rPr lang="en-GB" sz="1600" dirty="0" smtClean="0"/>
            </a:br>
            <a:r>
              <a:rPr lang="en-GB" sz="1600" dirty="0" smtClean="0"/>
              <a:t>each worker will feel respected and able </a:t>
            </a:r>
            <a:br>
              <a:rPr lang="en-GB" sz="1600" dirty="0" smtClean="0"/>
            </a:br>
            <a:r>
              <a:rPr lang="en-GB" sz="1600" dirty="0" smtClean="0"/>
              <a:t>to give of their best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63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Equal Opportunities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G’s </a:t>
            </a:r>
            <a:r>
              <a:rPr lang="en-GB" dirty="0"/>
              <a:t>is committed to equality and encouraging </a:t>
            </a:r>
            <a:br>
              <a:rPr lang="en-GB" dirty="0"/>
            </a:br>
            <a:r>
              <a:rPr lang="en-GB" dirty="0"/>
              <a:t>diversity amongst our workforce </a:t>
            </a:r>
          </a:p>
          <a:p>
            <a:pPr algn="ctr"/>
            <a:endParaRPr lang="en-GB" dirty="0"/>
          </a:p>
          <a:p>
            <a:pPr marL="0" indent="0" algn="ctr">
              <a:buNone/>
            </a:pPr>
            <a:r>
              <a:rPr lang="en-GB" dirty="0"/>
              <a:t>Our aim is that our workforce will be truly representative of all sections of society and </a:t>
            </a:r>
            <a:br>
              <a:rPr lang="en-GB" dirty="0"/>
            </a:br>
            <a:r>
              <a:rPr lang="en-GB" dirty="0"/>
              <a:t>each worker will feel respected and able </a:t>
            </a:r>
            <a:br>
              <a:rPr lang="en-GB" dirty="0"/>
            </a:br>
            <a:r>
              <a:rPr lang="en-GB" dirty="0"/>
              <a:t>to give of their best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FE86F-73FD-4EEB-8D5F-9243F8FD3AD6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4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Ethical Trading Initiative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FE86F-73FD-4EEB-8D5F-9243F8FD3AD6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697043"/>
            <a:ext cx="6100996" cy="398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7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HR Team &amp; Contact Details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FE86F-73FD-4EEB-8D5F-9243F8FD3AD6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94" y="1478598"/>
            <a:ext cx="2152650" cy="21240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69080" y="97589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06109F"/>
                </a:solidFill>
              </a:rPr>
              <a:t>Ramona Both – Senior HR Officer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01353 727418 </a:t>
            </a:r>
            <a:endParaRPr lang="en-GB" dirty="0">
              <a:solidFill>
                <a:srgbClr val="C00000"/>
              </a:solidFill>
            </a:endParaRPr>
          </a:p>
          <a:p>
            <a:r>
              <a:rPr lang="en-GB" dirty="0">
                <a:solidFill>
                  <a:srgbClr val="002060"/>
                </a:solidFill>
                <a:hlinkClick r:id="rId3"/>
              </a:rPr>
              <a:t>r</a:t>
            </a:r>
            <a:r>
              <a:rPr lang="en-GB" dirty="0" smtClean="0">
                <a:solidFill>
                  <a:srgbClr val="002060"/>
                </a:solidFill>
                <a:hlinkClick r:id="rId3"/>
              </a:rPr>
              <a:t>amona.both@gs-fresh.com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6109F"/>
                </a:solidFill>
              </a:rPr>
              <a:t>Petar Kabasakalov – Store Leader</a:t>
            </a:r>
          </a:p>
          <a:p>
            <a:r>
              <a:rPr lang="en-GB" smtClean="0">
                <a:solidFill>
                  <a:srgbClr val="C00000"/>
                </a:solidFill>
              </a:rPr>
              <a:t>01353 727556</a:t>
            </a:r>
            <a:endParaRPr lang="en-GB" dirty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  <a:hlinkClick r:id="rId4"/>
              </a:rPr>
              <a:t>petar.kabasakalov@gs-fresh.com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6109F"/>
                </a:solidFill>
              </a:rPr>
              <a:t>Phillip Neal – Maintenance Manager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01353 727599</a:t>
            </a:r>
            <a:endParaRPr lang="en-GB" dirty="0">
              <a:solidFill>
                <a:srgbClr val="C00000"/>
              </a:solidFill>
            </a:endParaRPr>
          </a:p>
          <a:p>
            <a:r>
              <a:rPr lang="en-GB" dirty="0">
                <a:solidFill>
                  <a:srgbClr val="002060"/>
                </a:solidFill>
                <a:hlinkClick r:id="rId5"/>
              </a:rPr>
              <a:t>p</a:t>
            </a:r>
            <a:r>
              <a:rPr lang="en-GB" dirty="0" smtClean="0">
                <a:solidFill>
                  <a:srgbClr val="002060"/>
                </a:solidFill>
                <a:hlinkClick r:id="rId5"/>
              </a:rPr>
              <a:t>hillip.neal@gs-fresh.com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0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Contracts &amp; Working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Contracts:</a:t>
            </a:r>
          </a:p>
          <a:p>
            <a:r>
              <a:rPr lang="en-GB" dirty="0"/>
              <a:t>Temporary Student Engineering Operative contracts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Working Hours: </a:t>
            </a:r>
          </a:p>
          <a:p>
            <a:r>
              <a:rPr lang="en-GB" dirty="0" smtClean="0"/>
              <a:t>48-55 </a:t>
            </a:r>
            <a:r>
              <a:rPr lang="en-GB" dirty="0"/>
              <a:t>working hrs per week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Pay rate:</a:t>
            </a:r>
          </a:p>
          <a:p>
            <a:r>
              <a:rPr lang="en-GB" dirty="0" smtClean="0"/>
              <a:t>£</a:t>
            </a:r>
            <a:r>
              <a:rPr lang="en-GB" dirty="0"/>
              <a:t>7.50 per hour (from Apr 2018 will be </a:t>
            </a:r>
            <a:r>
              <a:rPr lang="en-GB" dirty="0" smtClean="0"/>
              <a:t>£7.90)</a:t>
            </a:r>
            <a:endParaRPr lang="en-GB" dirty="0"/>
          </a:p>
          <a:p>
            <a:r>
              <a:rPr lang="en-GB" dirty="0" smtClean="0"/>
              <a:t>£</a:t>
            </a:r>
            <a:r>
              <a:rPr lang="en-GB" dirty="0"/>
              <a:t>9.38 overtime (applicable after 40 hrs)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FE86F-73FD-4EEB-8D5F-9243F8FD3AD6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397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Accommodation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 smtClean="0"/>
              <a:t>Shared accommodation</a:t>
            </a:r>
          </a:p>
          <a:p>
            <a:pPr algn="ctr"/>
            <a:r>
              <a:rPr lang="en-GB" dirty="0"/>
              <a:t>£56.85 per </a:t>
            </a:r>
            <a:r>
              <a:rPr lang="en-GB" dirty="0" smtClean="0"/>
              <a:t>week</a:t>
            </a:r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FE86F-73FD-4EEB-8D5F-9243F8FD3AD6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803" y="2811691"/>
            <a:ext cx="2185061" cy="143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856" y="2811691"/>
            <a:ext cx="2048394" cy="147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242" y="989399"/>
            <a:ext cx="2108616" cy="135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7" y="989398"/>
            <a:ext cx="2064578" cy="135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3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9" b="1637"/>
          <a:stretch/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894248" y="282576"/>
            <a:ext cx="2979409" cy="694886"/>
          </a:xfrm>
          <a:prstGeom prst="roundRect">
            <a:avLst/>
          </a:prstGeom>
          <a:solidFill>
            <a:srgbClr val="FFFFFF">
              <a:alpha val="6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6109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Facilities:</a:t>
            </a: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rgbClr val="06109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UK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6109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noProof="0" dirty="0">
                <a:solidFill>
                  <a:srgbClr val="061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Barway</a:t>
            </a:r>
            <a:endParaRPr kumimoji="0" lang="en-GB" sz="1100" i="0" u="none" strike="noStrike" kern="0" cap="none" spc="0" normalizeH="0" baseline="0" noProof="0" dirty="0">
              <a:ln>
                <a:noFill/>
              </a:ln>
              <a:solidFill>
                <a:srgbClr val="06109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3164" y="4016306"/>
            <a:ext cx="3597139" cy="459379"/>
          </a:xfrm>
          <a:prstGeom prst="roundRect">
            <a:avLst/>
          </a:prstGeom>
          <a:solidFill>
            <a:srgbClr val="FFFFFF">
              <a:alpha val="6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6109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Marketing, Production, Distribution, Administration, Hostel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2880" y="4575689"/>
            <a:ext cx="8755861" cy="495966"/>
            <a:chOff x="182880" y="4575689"/>
            <a:chExt cx="8755861" cy="495966"/>
          </a:xfrm>
        </p:grpSpPr>
        <p:grpSp>
          <p:nvGrpSpPr>
            <p:cNvPr id="7" name="Group 6"/>
            <p:cNvGrpSpPr/>
            <p:nvPr/>
          </p:nvGrpSpPr>
          <p:grpSpPr>
            <a:xfrm>
              <a:off x="182880" y="4705376"/>
              <a:ext cx="8690776" cy="215444"/>
              <a:chOff x="182880" y="4705376"/>
              <a:chExt cx="8690776" cy="215444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82880" y="4735878"/>
                <a:ext cx="8690776" cy="184942"/>
              </a:xfrm>
              <a:prstGeom prst="roundRect">
                <a:avLst>
                  <a:gd name="adj" fmla="val 50000"/>
                </a:avLst>
              </a:prstGeom>
              <a:solidFill>
                <a:srgbClr val="0610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425368" y="4705376"/>
                <a:ext cx="493776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800" dirty="0" smtClean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Trust   |   Efficiency   |   Quality   |   Expertise   |   Can do</a:t>
                </a:r>
                <a:endParaRPr lang="en-GB" sz="8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2127" y="4743668"/>
                <a:ext cx="178435" cy="1678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610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dirty="0">
                  <a:solidFill>
                    <a:srgbClr val="06109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pic>
          <p:nvPicPr>
            <p:cNvPr id="8" name="Picture 2" descr="M:\STELLA\ADOBE CC Projects\Logos\G's Corporate Logo MASTERS\Master files\RGB\G's RGB 72dpi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6292" y="4575689"/>
              <a:ext cx="492449" cy="495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53" y="4742598"/>
            <a:ext cx="416780" cy="168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061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F4FE86F-73FD-4EEB-8D5F-9243F8FD3AD6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57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5 miles radius – G’s Social &amp; Sports Centre</a:t>
            </a:r>
          </a:p>
          <a:p>
            <a:r>
              <a:rPr lang="en-GB" dirty="0"/>
              <a:t>Disco nights every weekend</a:t>
            </a:r>
          </a:p>
          <a:p>
            <a:r>
              <a:rPr lang="en-GB" dirty="0"/>
              <a:t>Summer parties</a:t>
            </a:r>
          </a:p>
          <a:p>
            <a:r>
              <a:rPr lang="en-GB" dirty="0"/>
              <a:t>Gym</a:t>
            </a:r>
          </a:p>
          <a:p>
            <a:r>
              <a:rPr lang="en-GB" dirty="0"/>
              <a:t>Access to local supermarkets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FE86F-73FD-4EEB-8D5F-9243F8FD3AD6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64" y="3058866"/>
            <a:ext cx="1945780" cy="136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1808">
            <a:off x="6713278" y="1030226"/>
            <a:ext cx="186531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4925">
            <a:off x="4571206" y="3398240"/>
            <a:ext cx="1627187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1276">
            <a:off x="4936960" y="1946274"/>
            <a:ext cx="18351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5289">
            <a:off x="6814084" y="3030148"/>
            <a:ext cx="16637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707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Literacy &amp; Numeracy requirements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FE86F-73FD-4EEB-8D5F-9243F8FD3AD6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4" y="938421"/>
            <a:ext cx="74961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9" y="1566863"/>
            <a:ext cx="74961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7121" y="2241030"/>
            <a:ext cx="562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students would be required to have the above minimum Literacy &amp; Numeracy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63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Literacy &amp; Numeracy levels explained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FE86F-73FD-4EEB-8D5F-9243F8FD3AD6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23" y="637081"/>
            <a:ext cx="7912152" cy="408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591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Students tasks and learnings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22" y="862563"/>
            <a:ext cx="4061924" cy="3394472"/>
          </a:xfrm>
        </p:spPr>
        <p:txBody>
          <a:bodyPr/>
          <a:lstStyle/>
          <a:p>
            <a:r>
              <a:rPr lang="en-GB" sz="1200" dirty="0"/>
              <a:t>- Lock off and isolation</a:t>
            </a:r>
          </a:p>
          <a:p>
            <a:endParaRPr lang="en-GB" sz="1200" dirty="0"/>
          </a:p>
          <a:p>
            <a:r>
              <a:rPr lang="en-GB" sz="1200" dirty="0"/>
              <a:t>- Safe Working Procedures</a:t>
            </a:r>
          </a:p>
          <a:p>
            <a:endParaRPr lang="en-GB" sz="1200" dirty="0"/>
          </a:p>
          <a:p>
            <a:r>
              <a:rPr lang="en-GB" sz="1200" dirty="0"/>
              <a:t>- Preventative Maintenance</a:t>
            </a:r>
          </a:p>
          <a:p>
            <a:endParaRPr lang="en-GB" sz="1200" dirty="0"/>
          </a:p>
          <a:p>
            <a:r>
              <a:rPr lang="en-GB" sz="1200" dirty="0"/>
              <a:t>- Reactive Maintenance</a:t>
            </a:r>
          </a:p>
          <a:p>
            <a:endParaRPr lang="en-GB" sz="1200" dirty="0"/>
          </a:p>
          <a:p>
            <a:r>
              <a:rPr lang="en-GB" sz="1200" dirty="0"/>
              <a:t>- Stock control and its importance</a:t>
            </a:r>
          </a:p>
          <a:p>
            <a:endParaRPr lang="en-GB" sz="1200" dirty="0"/>
          </a:p>
          <a:p>
            <a:r>
              <a:rPr lang="en-GB" sz="1200" dirty="0"/>
              <a:t>- Welding Preparation, Welding test pieces, Inspection of test pieces, Welding </a:t>
            </a:r>
            <a:r>
              <a:rPr lang="en-GB" sz="1200" dirty="0" smtClean="0"/>
              <a:t>equipment/Rigs</a:t>
            </a:r>
          </a:p>
          <a:p>
            <a:endParaRPr lang="en-GB" sz="14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FE86F-73FD-4EEB-8D5F-9243F8FD3AD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144780" y="801975"/>
            <a:ext cx="4736892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Cutting and metal preparation</a:t>
            </a:r>
          </a:p>
          <a:p>
            <a:pPr lvl="0">
              <a:spcBef>
                <a:spcPct val="20000"/>
              </a:spcBef>
            </a:pP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Protection 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life extension of metals (Painting)</a:t>
            </a:r>
          </a:p>
          <a:p>
            <a:pPr lvl="0">
              <a:spcBef>
                <a:spcPct val="20000"/>
              </a:spcBef>
            </a:pP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Engine 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maintenance, Oil and filter change, Component inspection, specification testing </a:t>
            </a:r>
          </a:p>
          <a:p>
            <a:pPr lvl="0">
              <a:spcBef>
                <a:spcPct val="20000"/>
              </a:spcBef>
            </a:pP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(compression testing)</a:t>
            </a:r>
          </a:p>
          <a:p>
            <a:pPr lvl="0">
              <a:spcBef>
                <a:spcPct val="20000"/>
              </a:spcBef>
            </a:pP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Hydraulic 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pneumatic system inspection and testing</a:t>
            </a:r>
          </a:p>
          <a:p>
            <a:pPr lvl="0">
              <a:spcBef>
                <a:spcPct val="20000"/>
              </a:spcBef>
            </a:pP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Electrical 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wiring inspection for damage and corrosion</a:t>
            </a:r>
          </a:p>
          <a:p>
            <a:pPr lvl="0">
              <a:spcBef>
                <a:spcPct val="20000"/>
              </a:spcBef>
            </a:pP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Electrical drawing (depending on student)</a:t>
            </a:r>
          </a:p>
          <a:p>
            <a:pPr lvl="0">
              <a:spcBef>
                <a:spcPct val="20000"/>
              </a:spcBef>
            </a:pPr>
            <a:r>
              <a:rPr lang="en-GB" sz="14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51819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Near by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Ely train station – 5 min drive from the Workshop</a:t>
            </a:r>
          </a:p>
          <a:p>
            <a:r>
              <a:rPr lang="en-GB" dirty="0" smtClean="0"/>
              <a:t>Cambridge  - 17 min by train</a:t>
            </a:r>
          </a:p>
          <a:p>
            <a:r>
              <a:rPr lang="en-GB" dirty="0" smtClean="0"/>
              <a:t>London – 1 hrs by train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smtClean="0"/>
              <a:t>Places to visit in Ely:</a:t>
            </a:r>
          </a:p>
          <a:p>
            <a:r>
              <a:rPr lang="en-GB" dirty="0" smtClean="0"/>
              <a:t>Ely </a:t>
            </a:r>
            <a:r>
              <a:rPr lang="en-GB" dirty="0" smtClean="0"/>
              <a:t>Cathedral</a:t>
            </a:r>
          </a:p>
          <a:p>
            <a:r>
              <a:rPr lang="en-GB" dirty="0"/>
              <a:t>The Stained Glass </a:t>
            </a:r>
            <a:r>
              <a:rPr lang="en-GB" dirty="0" smtClean="0"/>
              <a:t>Museum</a:t>
            </a:r>
          </a:p>
          <a:p>
            <a:r>
              <a:rPr lang="en-GB" dirty="0" smtClean="0"/>
              <a:t>Nightlife: bars &amp; pubs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FE86F-73FD-4EEB-8D5F-9243F8FD3AD6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0356" y="2996041"/>
            <a:ext cx="2390011" cy="142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93" y="695642"/>
            <a:ext cx="1534461" cy="21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132933"/>
      </p:ext>
    </p:extLst>
  </p:cSld>
  <p:clrMapOvr>
    <a:masterClrMapping/>
  </p:clrMapOvr>
</p:sld>
</file>

<file path=ppt/theme/theme1.xml><?xml version="1.0" encoding="utf-8"?>
<a:theme xmlns:a="http://schemas.openxmlformats.org/drawingml/2006/main" name="1_Generic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5491</TotalTime>
  <Words>276</Words>
  <Application>Microsoft Office PowerPoint</Application>
  <PresentationFormat>On-screen Show (16:9)</PresentationFormat>
  <Paragraphs>102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1_Generic Header</vt:lpstr>
      <vt:lpstr>1_Office Theme</vt:lpstr>
      <vt:lpstr>2_Office Theme</vt:lpstr>
      <vt:lpstr>PowerPoint Presentation</vt:lpstr>
      <vt:lpstr>Contracts &amp; Working Hours</vt:lpstr>
      <vt:lpstr>Accommodation</vt:lpstr>
      <vt:lpstr>PowerPoint Presentation</vt:lpstr>
      <vt:lpstr>Facilities</vt:lpstr>
      <vt:lpstr>Literacy &amp; Numeracy requirements</vt:lpstr>
      <vt:lpstr>Literacy &amp; Numeracy levels explained</vt:lpstr>
      <vt:lpstr>Students tasks and learnings</vt:lpstr>
      <vt:lpstr>Near by</vt:lpstr>
      <vt:lpstr>Hasse Workshop stock control system</vt:lpstr>
      <vt:lpstr>Equal Opportunities Statement</vt:lpstr>
      <vt:lpstr>Ethical Trading Initiative</vt:lpstr>
      <vt:lpstr>HR Team &amp; Contact Details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Stella Laughton</dc:creator>
  <cp:lastModifiedBy>Ramona Both</cp:lastModifiedBy>
  <cp:revision>444</cp:revision>
  <dcterms:created xsi:type="dcterms:W3CDTF">2016-02-19T12:18:06Z</dcterms:created>
  <dcterms:modified xsi:type="dcterms:W3CDTF">2017-11-13T12:53:25Z</dcterms:modified>
</cp:coreProperties>
</file>